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11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77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23FD93-BC70-565D-1F5D-4154B07BB6B0}" name="Milano, Heather W" initials="HM" userId="S::Heather_Milano@student.uml.edu::85725014-db3d-4c88-805c-ab88a495f0c8" providerId="AD"/>
  <p188:author id="{F0F9B5AA-AA90-92A6-91BB-11E04F96ED0D}" name="Alam, MohammadArifUl" initials="AM" userId="S::mohammad_alam@uml.edu::2793bdd0-c33b-4663-afbb-c534c97f9e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D27167-77F7-45DB-8149-41C2E574EA93}">
  <a:tblStyle styleId="{6CD27167-77F7-45DB-8149-41C2E574EA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7"/>
    <p:restoredTop sz="91450"/>
  </p:normalViewPr>
  <p:slideViewPr>
    <p:cSldViewPr snapToGrid="0">
      <p:cViewPr>
        <p:scale>
          <a:sx n="100" d="100"/>
          <a:sy n="100" d="100"/>
        </p:scale>
        <p:origin x="168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3F932B-99B8-E847-87D7-D77D04523543}" authorId="{F0F9B5AA-AA90-92A6-91BB-11E04F96ED0D}" status="resolved" created="2024-04-25T17:09:39.931" complete="100000">
    <pc:sldMkLst xmlns:pc="http://schemas.microsoft.com/office/powerpoint/2013/main/command">
      <pc:docMk/>
      <pc:sldMk cId="0" sldId="273"/>
    </pc:sldMkLst>
    <p188:txBody>
      <a:bodyPr/>
      <a:lstStyle/>
      <a:p>
        <a:r>
          <a:rPr lang="en-US"/>
          <a:t>Please add a future work slide, where please mention, you are going to develop Hierarchical multilabel classifier, that will do all 27 classes and 27 classes prediction at a time. Also, mention that, you will modify the loss function accordingly. And few more things if you feel right.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e557889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e557889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e5578895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e5578895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e557889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e557889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e557889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e557889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e557889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e5578895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e557889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e557889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e5578895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e5578895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e5578895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e5578895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5578895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5578895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5578895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5578895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4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55788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557889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e5578895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e5578895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e557889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e557889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e557889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e557889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e557889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e557889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5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e557889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e557889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e557889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e557889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e5578895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e5578895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e5578895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e5578895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40296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ieeexplore.ieee.org/document/561065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ciencedirect.com/science/article/pii/S156849461930167X?casa_token=B7rq0VFzHiwAAAAA:pyDP-_Txh2dSRJ4s5NqP2xG7QY1B5ML0Wio7XbZriBbAO1bwshdsc12aUWmIMmDLM9g3-pgHzNM" TargetMode="External"/><Relationship Id="rId4" Type="http://schemas.openxmlformats.org/officeDocument/2006/relationships/hyperlink" Target="https://www.ncbi.nlm.nih.gov/pmc/articles/PMC942721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Multilabel Text Classification using Transformers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8729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4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y: Heather Milano</a:t>
            </a:r>
            <a:endParaRPr sz="4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Mohammad </a:t>
            </a:r>
            <a:r>
              <a:rPr lang="en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Arif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Ul </a:t>
            </a:r>
            <a:r>
              <a:rPr lang="en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Alam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Assistant Professor, Miner School of Computer and Information Sciences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Christopher </a:t>
            </a:r>
            <a:r>
              <a:rPr lang="en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Geggis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Adjunct Professor, Miner School of Computer and Information Sciences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44797" t="9864" r="45675" b="69459"/>
          <a:stretch/>
        </p:blipFill>
        <p:spPr>
          <a:xfrm>
            <a:off x="7784775" y="173775"/>
            <a:ext cx="896757" cy="9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3955" t="49530" r="76517" b="31011"/>
          <a:stretch/>
        </p:blipFill>
        <p:spPr>
          <a:xfrm>
            <a:off x="311700" y="2212011"/>
            <a:ext cx="896749" cy="91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t="60092" r="88040" b="30628"/>
          <a:stretch/>
        </p:blipFill>
        <p:spPr>
          <a:xfrm>
            <a:off x="7436400" y="2249737"/>
            <a:ext cx="1102825" cy="8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20991" t="39532" r="68390" b="50331"/>
          <a:stretch/>
        </p:blipFill>
        <p:spPr>
          <a:xfrm>
            <a:off x="393876" y="239975"/>
            <a:ext cx="896749" cy="84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l="1052" t="78855" r="87887" b="9375"/>
          <a:stretch/>
        </p:blipFill>
        <p:spPr>
          <a:xfrm>
            <a:off x="2363225" y="3028595"/>
            <a:ext cx="933401" cy="97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l="21668" t="48992" r="67935" b="39971"/>
          <a:stretch/>
        </p:blipFill>
        <p:spPr>
          <a:xfrm>
            <a:off x="5931221" y="2899871"/>
            <a:ext cx="933414" cy="9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l="52520" t="49667" r="36640" b="39521"/>
          <a:stretch/>
        </p:blipFill>
        <p:spPr>
          <a:xfrm>
            <a:off x="2926152" y="221110"/>
            <a:ext cx="896749" cy="87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l="11785" t="19884" r="78260" b="69980"/>
          <a:stretch/>
        </p:blipFill>
        <p:spPr>
          <a:xfrm>
            <a:off x="4217626" y="2938775"/>
            <a:ext cx="79260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137" y="239976"/>
            <a:ext cx="933400" cy="9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F4DB-F0AD-DFD6-063B-BA357FC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CC5BB2-CBBE-07AD-228E-64D42807C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644166"/>
              </p:ext>
            </p:extLst>
          </p:nvPr>
        </p:nvGraphicFramePr>
        <p:xfrm>
          <a:off x="311699" y="1104564"/>
          <a:ext cx="5013336" cy="2352435"/>
        </p:xfrm>
        <a:graphic>
          <a:graphicData uri="http://schemas.openxmlformats.org/drawingml/2006/table">
            <a:tbl>
              <a:tblPr firstRow="1" bandRow="1">
                <a:tableStyleId>{6CD27167-77F7-45DB-8149-41C2E574EA93}</a:tableStyleId>
              </a:tblPr>
              <a:tblGrid>
                <a:gridCol w="2506668">
                  <a:extLst>
                    <a:ext uri="{9D8B030D-6E8A-4147-A177-3AD203B41FA5}">
                      <a16:colId xmlns:a16="http://schemas.microsoft.com/office/drawing/2014/main" val="1373785433"/>
                    </a:ext>
                  </a:extLst>
                </a:gridCol>
                <a:gridCol w="2506668">
                  <a:extLst>
                    <a:ext uri="{9D8B030D-6E8A-4147-A177-3AD203B41FA5}">
                      <a16:colId xmlns:a16="http://schemas.microsoft.com/office/drawing/2014/main" val="2439968555"/>
                    </a:ext>
                  </a:extLst>
                </a:gridCol>
              </a:tblGrid>
              <a:tr h="2939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806372"/>
                  </a:ext>
                </a:extLst>
              </a:tr>
              <a:tr h="204763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the </a:t>
                      </a:r>
                      <a:r>
                        <a:rPr 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assigning a positive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 of quality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precision means the algorithm returns more relevant results than irrelevant ones.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the </a:t>
                      </a:r>
                      <a:r>
                        <a:rPr 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ability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identifying positives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 of quantity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recall means the algorithm returns most of the relevant results (independent of irrelevant ones are also returned).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07004"/>
                  </a:ext>
                </a:extLst>
              </a:tr>
            </a:tbl>
          </a:graphicData>
        </a:graphic>
      </p:graphicFrame>
      <p:pic>
        <p:nvPicPr>
          <p:cNvPr id="2050" name="Picture 2" descr="Precision vs. Recall: Understanding How to Classify with Clarity |  ml-articles – Weights &amp; Biases">
            <a:extLst>
              <a:ext uri="{FF2B5EF4-FFF2-40B4-BE49-F238E27FC236}">
                <a16:creationId xmlns:a16="http://schemas.microsoft.com/office/drawing/2014/main" id="{9FEABC15-2AEE-A16C-8C8F-92B90266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1" b="66708"/>
          <a:stretch/>
        </p:blipFill>
        <p:spPr bwMode="auto">
          <a:xfrm>
            <a:off x="311700" y="3570816"/>
            <a:ext cx="5156200" cy="8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cision vs. Recall: Understanding How to Classify with Clarity |  ml-articles – Weights &amp; Biases">
            <a:extLst>
              <a:ext uri="{FF2B5EF4-FFF2-40B4-BE49-F238E27FC236}">
                <a16:creationId xmlns:a16="http://schemas.microsoft.com/office/drawing/2014/main" id="{EB9628F9-3F0D-3D07-8C21-04318AEEA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6" t="72140" r="3409"/>
          <a:stretch/>
        </p:blipFill>
        <p:spPr bwMode="auto">
          <a:xfrm>
            <a:off x="397933" y="4427008"/>
            <a:ext cx="4370368" cy="71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0DCF3-5D23-CC42-0D7F-9658B7F6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39482"/>
              </p:ext>
            </p:extLst>
          </p:nvPr>
        </p:nvGraphicFramePr>
        <p:xfrm>
          <a:off x="5467900" y="1102337"/>
          <a:ext cx="3364400" cy="2750418"/>
        </p:xfrm>
        <a:graphic>
          <a:graphicData uri="http://schemas.openxmlformats.org/drawingml/2006/table">
            <a:tbl>
              <a:tblPr firstRow="1" bandRow="1">
                <a:tableStyleId>{6CD27167-77F7-45DB-8149-41C2E574EA93}</a:tableStyleId>
              </a:tblPr>
              <a:tblGrid>
                <a:gridCol w="1682200">
                  <a:extLst>
                    <a:ext uri="{9D8B030D-6E8A-4147-A177-3AD203B41FA5}">
                      <a16:colId xmlns:a16="http://schemas.microsoft.com/office/drawing/2014/main" val="2442884344"/>
                    </a:ext>
                  </a:extLst>
                </a:gridCol>
                <a:gridCol w="1682200">
                  <a:extLst>
                    <a:ext uri="{9D8B030D-6E8A-4147-A177-3AD203B41FA5}">
                      <a16:colId xmlns:a16="http://schemas.microsoft.com/office/drawing/2014/main" val="1168301"/>
                    </a:ext>
                  </a:extLst>
                </a:gridCol>
              </a:tblGrid>
              <a:tr h="3120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541802"/>
                  </a:ext>
                </a:extLst>
              </a:tr>
              <a:tr h="204041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 true positives &amp; true/false negatives then calculate the metric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Micro-averaging gives equal weight to each 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 metric for each class then average across all classes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Macro-averaging gives equal weight to each class, regardless of the number of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303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940E1E1-5A0E-D63A-8439-6F811178D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26"/>
          <a:stretch/>
        </p:blipFill>
        <p:spPr>
          <a:xfrm>
            <a:off x="5835589" y="3998912"/>
            <a:ext cx="2629022" cy="35446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F3502732-36F4-569A-93A3-B613FB10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89" y="4445537"/>
            <a:ext cx="2629022" cy="5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9300"/>
            <a:ext cx="8520600" cy="234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381275" y="1305913"/>
            <a:ext cx="13881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Shape: (207814, 30)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2783200" y="1305913"/>
            <a:ext cx="13881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Shape: (58009, 30)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163400" y="2928450"/>
            <a:ext cx="13881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Shape: (58009, 8)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93950" y="3860638"/>
            <a:ext cx="138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size: 40,606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size: 17,403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Preprocessing - Text Cleaning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emojis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lowercase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HTML text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contractions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(used dictionary for contraction mapping)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special characters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 spelling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(used dictionary for misspelled words)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excess spaces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7" name="Google Shape;147;p23"/>
          <p:cNvGrpSpPr/>
          <p:nvPr/>
        </p:nvGrpSpPr>
        <p:grpSpPr>
          <a:xfrm>
            <a:off x="5510800" y="1046675"/>
            <a:ext cx="3359501" cy="521400"/>
            <a:chOff x="5363600" y="810925"/>
            <a:chExt cx="3359501" cy="521400"/>
          </a:xfrm>
        </p:grpSpPr>
        <p:pic>
          <p:nvPicPr>
            <p:cNvPr id="148" name="Google Shape;148;p23"/>
            <p:cNvPicPr preferRelativeResize="0"/>
            <p:nvPr/>
          </p:nvPicPr>
          <p:blipFill rotWithShape="1">
            <a:blip r:embed="rId3">
              <a:alphaModFix/>
            </a:blip>
            <a:srcRect l="25845" t="12387" r="64603" b="77593"/>
            <a:stretch/>
          </p:blipFill>
          <p:spPr>
            <a:xfrm>
              <a:off x="8102475" y="810925"/>
              <a:ext cx="620626" cy="36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3"/>
            <p:cNvSpPr txBox="1"/>
            <p:nvPr/>
          </p:nvSpPr>
          <p:spPr>
            <a:xfrm>
              <a:off x="5363600" y="810925"/>
              <a:ext cx="28497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 can’t  colour anything cool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0" name="Google Shape;150;p23"/>
          <p:cNvSpPr txBox="1"/>
          <p:nvPr/>
        </p:nvSpPr>
        <p:spPr>
          <a:xfrm>
            <a:off x="5839500" y="1903925"/>
            <a:ext cx="2778000" cy="46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can’t  colour anything cool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48800" y="1017725"/>
            <a:ext cx="3359400" cy="521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5724900" y="2703275"/>
            <a:ext cx="3007200" cy="46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 not  colour anything cool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724900" y="3502625"/>
            <a:ext cx="3007200" cy="46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 not  color anything cool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5800800" y="4301975"/>
            <a:ext cx="2855400" cy="46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 not color anything cool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5" name="Google Shape;155;p23"/>
          <p:cNvCxnSpPr>
            <a:stCxn id="151" idx="2"/>
            <a:endCxn id="150" idx="0"/>
          </p:cNvCxnSpPr>
          <p:nvPr/>
        </p:nvCxnSpPr>
        <p:spPr>
          <a:xfrm>
            <a:off x="7228500" y="1539125"/>
            <a:ext cx="0" cy="3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3"/>
          <p:cNvCxnSpPr>
            <a:stCxn id="150" idx="2"/>
            <a:endCxn id="152" idx="0"/>
          </p:cNvCxnSpPr>
          <p:nvPr/>
        </p:nvCxnSpPr>
        <p:spPr>
          <a:xfrm>
            <a:off x="7228500" y="2367425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3"/>
          <p:cNvCxnSpPr>
            <a:stCxn id="152" idx="2"/>
            <a:endCxn id="153" idx="0"/>
          </p:cNvCxnSpPr>
          <p:nvPr/>
        </p:nvCxnSpPr>
        <p:spPr>
          <a:xfrm>
            <a:off x="7228500" y="3166775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3"/>
          <p:cNvCxnSpPr>
            <a:stCxn id="153" idx="2"/>
            <a:endCxn id="154" idx="0"/>
          </p:cNvCxnSpPr>
          <p:nvPr/>
        </p:nvCxnSpPr>
        <p:spPr>
          <a:xfrm>
            <a:off x="7228500" y="3966125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embeddings to represent preprocessed texts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model_id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HuggingFace model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tokenizer = 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AutoTokenizer.from_pretrained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model_id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length of texts is 200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= 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AutoModel.from_pretrained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model_id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 = 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BCEwithLogitsLoss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 = 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AdamW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= 1e-5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decay = 1e-6</a:t>
            </a:r>
          </a:p>
          <a:p>
            <a:pPr marL="469900">
              <a:buClr>
                <a:schemeClr val="dk1"/>
              </a:buClr>
              <a:buSzPct val="95000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HuggingFace models:</a:t>
            </a:r>
          </a:p>
          <a:p>
            <a:pPr marL="895350" lvl="1" indent="-285750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oberta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-base</a:t>
            </a:r>
          </a:p>
          <a:p>
            <a:pPr marL="895350" lvl="1" indent="-285750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ge-base-en-v.15</a:t>
            </a:r>
          </a:p>
          <a:p>
            <a:pPr marL="895350" lvl="1" indent="-28575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GIST-Embedding-v0</a:t>
            </a:r>
          </a:p>
        </p:txBody>
      </p:sp>
      <p:pic>
        <p:nvPicPr>
          <p:cNvPr id="3074" name="Picture 2" descr="Brand assets - Hugging Face">
            <a:extLst>
              <a:ext uri="{FF2B5EF4-FFF2-40B4-BE49-F238E27FC236}">
                <a16:creationId xmlns:a16="http://schemas.microsoft.com/office/drawing/2014/main" id="{2152F78E-467E-2453-9D66-573F625F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3" y="3254425"/>
            <a:ext cx="5537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0CCCDF5C-29BC-5F10-F917-DD0270A0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5025"/>
            <a:ext cx="7772400" cy="4413142"/>
          </a:xfrm>
          <a:prstGeom prst="rect">
            <a:avLst/>
          </a:prstGeom>
        </p:spPr>
      </p:pic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Training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110000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70/30 training and test splits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for 20 epochs with a batch size of 64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Programming: used Python, Pytorch, HuggingFace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Machine: UML CS GPU server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Times: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9950" lvl="1" indent="-28575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emotions + neutral = ~ 65 minutes each model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69950" lvl="1" indent="-285750"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 emotions + neutral = ~ 140 minutes roberta, 65 GIST &amp; bge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l="16641" t="25673" r="15570" b="24791"/>
          <a:stretch/>
        </p:blipFill>
        <p:spPr>
          <a:xfrm>
            <a:off x="6878388" y="263371"/>
            <a:ext cx="1764700" cy="193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163" y="27299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- 6 Emotions + Neutral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l="524" t="2799" r="475" b="2629"/>
          <a:stretch/>
        </p:blipFill>
        <p:spPr>
          <a:xfrm>
            <a:off x="198450" y="1210475"/>
            <a:ext cx="8751073" cy="1361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p27"/>
          <p:cNvSpPr txBox="1"/>
          <p:nvPr/>
        </p:nvSpPr>
        <p:spPr>
          <a:xfrm>
            <a:off x="208450" y="2797975"/>
            <a:ext cx="87411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roberta-base has the best precision scores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GIST-Embedding-v0 has the best recall scores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bge-base-en-v1.5 has the best F1 scores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- 27 Emotions + Neutral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208450" y="2797975"/>
            <a:ext cx="87411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metrics than 6 emotion classification, but the same model rankings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roberta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-base has the best precision scores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GIST-Embedding-v0 has the best recall scores and macro F1 score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bge-base-en-v1.5 has the best micro F1 score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l="632" t="4511" r="474" b="1881"/>
          <a:stretch/>
        </p:blipFill>
        <p:spPr>
          <a:xfrm>
            <a:off x="208450" y="1233450"/>
            <a:ext cx="8741100" cy="13121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is the most important ev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luation metric for comparing models.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positives/negatives are equally bad, so F1 score is an important metric for model evaluation and it includes both precision and recall.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roberta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-base is the worst model for both classification tasks because it has the lowest recall and F1 scores.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r="1400" b="5033"/>
          <a:stretch/>
        </p:blipFill>
        <p:spPr>
          <a:xfrm>
            <a:off x="63863" y="2974975"/>
            <a:ext cx="9016274" cy="12951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multilabel emotion classification algorithm with different embeddings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GIST-Embedding-v0 is the best model</a:t>
            </a:r>
          </a:p>
          <a:p>
            <a:pPr marL="857250" lvl="1" indent="-2857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 recall scores for both classification tasks (micro and macro)</a:t>
            </a:r>
          </a:p>
          <a:p>
            <a:pPr marL="857250" lvl="1" indent="-2857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lso, best micro F1 score for 27 emotion classification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emotions yields better performance results than 27 emotions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4" name="Picture 8" descr="Emoji Crown Sticker transparent PNG ...">
            <a:extLst>
              <a:ext uri="{FF2B5EF4-FFF2-40B4-BE49-F238E27FC236}">
                <a16:creationId xmlns:a16="http://schemas.microsoft.com/office/drawing/2014/main" id="{61AF0294-11C2-D708-3E06-BA11414C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883" y="2571750"/>
            <a:ext cx="1908451" cy="16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8A75E6-49FF-6FAC-70E1-7D0106E70F2D}"/>
              </a:ext>
            </a:extLst>
          </p:cNvPr>
          <p:cNvSpPr txBox="1"/>
          <p:nvPr/>
        </p:nvSpPr>
        <p:spPr>
          <a:xfrm>
            <a:off x="6835618" y="4254501"/>
            <a:ext cx="176953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GIST-Embedding-V0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253075" y="2086975"/>
            <a:ext cx="6313500" cy="731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Dataset and Data Preprocessing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253075" y="1186650"/>
            <a:ext cx="6313500" cy="731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Multilabel Text Classification vs Traditional Text Classification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253075" y="2987300"/>
            <a:ext cx="6313500" cy="731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Algorithms and Model Architecture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253075" y="3887625"/>
            <a:ext cx="6313500" cy="731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Model Training and Evaluation Results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Future Work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Multi-layer classification</a:t>
            </a:r>
          </a:p>
          <a:p>
            <a:pPr lvl="1"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 emotion classification feeds into 6 emotions</a:t>
            </a:r>
          </a:p>
          <a:p>
            <a:pPr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multilabel classifier</a:t>
            </a:r>
          </a:p>
          <a:p>
            <a:pPr marL="857250" lvl="1" indent="-285750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irected acyclic graph format where each object can have multiple paths in the class hierarchy</a:t>
            </a:r>
          </a:p>
          <a:p>
            <a:pPr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odifying the loss function and model parameters</a:t>
            </a:r>
          </a:p>
        </p:txBody>
      </p:sp>
      <p:pic>
        <p:nvPicPr>
          <p:cNvPr id="1028" name="Picture 4" descr="Pin by milagrosbotas on memoji | Instagram creative ideas, Cute tumblr  wallpaper, Flower iphone wallpaper">
            <a:extLst>
              <a:ext uri="{FF2B5EF4-FFF2-40B4-BE49-F238E27FC236}">
                <a16:creationId xmlns:a16="http://schemas.microsoft.com/office/drawing/2014/main" id="{6F8E2EB9-CB4D-FCB0-399B-393DB4C3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47" y="2479509"/>
            <a:ext cx="2393263" cy="23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7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00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 emotion detection from texts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businesses: give insight into product/service success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healthcare: determine mental health conditions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schools: discover social media cyberbullying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classification is a step up from sentiment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350" y="3783946"/>
            <a:ext cx="5799950" cy="11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Related 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0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Discusses the Ekman model of separating emotions into 6 categories: anger, disgust, fear, joy sadness, surprise. Compares different models using varying word embeddings. BERT model used for emotion detection in COVID-19 tweets reaches 75% accuracy (no other metrics listed). 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lso highlights the challenges in sentiment analysis and emotion detection.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Describes the process of text preprocessing and tokenization to train a model for emotion classification and applying the model to predict the emotion of test texts. Paper implements a SVM for binary emotion classification.</a:t>
            </a:r>
          </a:p>
        </p:txBody>
      </p:sp>
      <p:sp>
        <p:nvSpPr>
          <p:cNvPr id="92" name="Google Shape;92;p17"/>
          <p:cNvSpPr txBox="1"/>
          <p:nvPr/>
        </p:nvSpPr>
        <p:spPr>
          <a:xfrm>
            <a:off x="0" y="4174067"/>
            <a:ext cx="9144000" cy="96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Nandwani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Verma. “A review on sentiment analysis and emotion detection from text.” National Center for Biotechnology Information. Aug 2021.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https://www.ncbi.nlm.nih.gov/pmc/articles/PMC8402961/</a:t>
            </a:r>
            <a:endParaRPr lang="en-US" sz="12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H. </a:t>
            </a:r>
            <a:r>
              <a:rPr lang="en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Binali</a:t>
            </a: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C. Wu, V. </a:t>
            </a:r>
            <a:r>
              <a:rPr lang="en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Potdar</a:t>
            </a: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“Computational approaches for emotion detection in text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.” </a:t>
            </a: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2010. </a:t>
            </a:r>
            <a:r>
              <a:rPr lang="en" sz="1200" u="sng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https://ieeexplore.ieee.org/document/5610650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C59F381-E348-B10E-CD5E-C54D1F3B8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1028090"/>
            <a:ext cx="2937933" cy="3087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37817-A931-6F2E-816C-60038B889EA1}"/>
              </a:ext>
            </a:extLst>
          </p:cNvPr>
          <p:cNvSpPr txBox="1"/>
          <p:nvPr/>
        </p:nvSpPr>
        <p:spPr>
          <a:xfrm>
            <a:off x="8747778" y="3807632"/>
            <a:ext cx="39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FC4E3D03-CA97-1AC7-CD2F-DC291B4E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" t="1601" r="831" b="241"/>
          <a:stretch/>
        </p:blipFill>
        <p:spPr>
          <a:xfrm>
            <a:off x="5646462" y="1585943"/>
            <a:ext cx="3429805" cy="1961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Related Works cont.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39483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9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3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Preprocessed texts are embedded using word2vec. Their best performing model is a hybrid of CNN, SVM, and Bi-GRU. Limited because it’s traditional classification.</a:t>
            </a:r>
          </a:p>
          <a:p>
            <a:pPr marL="469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4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evidence that a neural network with a cross entropy loss function is an optimal solution for large-scale multilabel text classification tasks. Graph-CNN model is used for XMTC problems that are hierarchically organized. Experimenting with 5 embeddings models, their model with word2vec embedding outperformed the other models.</a:t>
            </a:r>
          </a:p>
        </p:txBody>
      </p:sp>
      <p:sp>
        <p:nvSpPr>
          <p:cNvPr id="92" name="Google Shape;92;p17"/>
          <p:cNvSpPr txBox="1"/>
          <p:nvPr/>
        </p:nvSpPr>
        <p:spPr>
          <a:xfrm>
            <a:off x="0" y="4123267"/>
            <a:ext cx="9144000" cy="102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SK. Bharti, S.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Varadhaganapathy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et.al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“Text-Based Emotion Recognition Using Deep Learning Approach.” National Center for Biotechnology Information. Aug 2022.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https://www.ncbi.nlm.nih.gov/pmc/articles/PMC9427219/</a:t>
            </a:r>
            <a:endParaRPr lang="en-US" sz="12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[4] F. Gargiulo, S. Silvestri, et. al. “Deep neural network for hierarchical extreme multi-label text classification” Science Direct. June 2019. </a:t>
            </a:r>
            <a:r>
              <a:rPr lang="en-US" sz="1200" b="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hlinkClick r:id="rId5"/>
              </a:rPr>
              <a:t>https://www.sciencedirect.com/science/article/pii/S156849461930167X?casa_token=B7rq0VFzHiwAAAAA:pyDP-_Txh2dSRJ4s5NqP2xG7QY1B5ML0Wio7XbZriBbAO1bwshdsc12aUWmIMmDLM9g3-pgHzNM</a:t>
            </a:r>
            <a:r>
              <a:rPr lang="en-US" sz="1200" b="0" i="0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US" sz="1200" b="0" i="0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DACC2-1865-B86C-6DC5-AEEB3CE08777}"/>
              </a:ext>
            </a:extLst>
          </p:cNvPr>
          <p:cNvSpPr txBox="1"/>
          <p:nvPr/>
        </p:nvSpPr>
        <p:spPr>
          <a:xfrm>
            <a:off x="8746065" y="3239191"/>
            <a:ext cx="39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424707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 Formulation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Multilabel text classification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Text: "Now I'm wondering on what I've been missing out. Again thank you for this."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Labels: Curiosity and Gratitude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00" y="1118425"/>
            <a:ext cx="3817475" cy="3889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 rot="10800000">
            <a:off x="8511775" y="2502225"/>
            <a:ext cx="542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8"/>
          <p:cNvCxnSpPr/>
          <p:nvPr/>
        </p:nvCxnSpPr>
        <p:spPr>
          <a:xfrm rot="10800000">
            <a:off x="8511775" y="3523450"/>
            <a:ext cx="542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21" y="3390371"/>
            <a:ext cx="1527200" cy="15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l="31768" t="24552" r="33011" b="24760"/>
          <a:stretch/>
        </p:blipFill>
        <p:spPr>
          <a:xfrm>
            <a:off x="2710314" y="3390375"/>
            <a:ext cx="1416790" cy="1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Research’s Go Emotions Dataset: 58k human-annotated Reddit text comments, labeled with 27 emotions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Dataset: 211,225 rows, 31 columns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instances of each text, each labeled differently…combined data of each text into one row, resulting in 58,009 rows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 emotion classes:</a:t>
            </a:r>
            <a:endParaRPr>
              <a:solidFill>
                <a:schemeClr val="dk1"/>
              </a:solidFill>
              <a:highlight>
                <a:srgbClr val="FFF2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3414750" y="2452200"/>
          <a:ext cx="5668450" cy="2590620"/>
        </p:xfrm>
        <a:graphic>
          <a:graphicData uri="http://schemas.openxmlformats.org/drawingml/2006/table">
            <a:tbl>
              <a:tblPr>
                <a:noFill/>
                <a:tableStyleId>{6CD27167-77F7-45DB-8149-41C2E574EA93}</a:tableStyleId>
              </a:tblPr>
              <a:tblGrid>
                <a:gridCol w="7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anger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anger, annoyance, disapproval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disgust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disgust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fear, nervousness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joy, amusement, approval, excitement, gratitude, love, optimism, relief, pride, admiration, desire, caring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sadness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sadness, disappointment, embarrassment, grief, remorse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surprise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surprise, realization, confusion, curiosity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1" name="Google Shape;111;p19"/>
          <p:cNvSpPr txBox="1"/>
          <p:nvPr/>
        </p:nvSpPr>
        <p:spPr>
          <a:xfrm>
            <a:off x="311700" y="2946325"/>
            <a:ext cx="2757000" cy="1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classes are derived from Ekman’s emotion grouping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t="5775" b="7509"/>
          <a:stretch/>
        </p:blipFill>
        <p:spPr>
          <a:xfrm>
            <a:off x="35088" y="1792275"/>
            <a:ext cx="9073823" cy="6915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t="9088" b="5250"/>
          <a:stretch/>
        </p:blipFill>
        <p:spPr>
          <a:xfrm>
            <a:off x="35100" y="3013350"/>
            <a:ext cx="9073802" cy="751436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20"/>
          <p:cNvSpPr txBox="1"/>
          <p:nvPr/>
        </p:nvSpPr>
        <p:spPr>
          <a:xfrm>
            <a:off x="311700" y="1337775"/>
            <a:ext cx="1699500" cy="37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Dataset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11700" y="2558850"/>
            <a:ext cx="2102400" cy="3795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 Emotions Dataset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11700" y="3931713"/>
            <a:ext cx="1298100" cy="8403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Emotions Dataset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200" y="3946987"/>
            <a:ext cx="4186649" cy="809775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Multilabel 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classification only solves single label problems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 using traditional metrics: accuracy, precision, recall, and F1-score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Multilabel classification can assign more than one label per text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change evaluation metrics to micro/macro precision, recall, and F1-score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micro/macro averaging to obtain a single number to describe the overall performance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11700" y="2675100"/>
            <a:ext cx="6092400" cy="19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true positives / (true positives + false positives)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Recall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true positives / (true positives + false negatives)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highlight>
                  <a:srgbClr val="FFF2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F1-score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* (precision * recall) / (precision + recall)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 dirty="0">
                <a:solidFill>
                  <a:schemeClr val="dk1"/>
                </a:solidFill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Micro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sum of all classes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 dirty="0">
                <a:solidFill>
                  <a:schemeClr val="dk1"/>
                </a:solidFill>
                <a:highlight>
                  <a:srgbClr val="FCE5C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Macro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average of individual classes</a:t>
            </a:r>
          </a:p>
        </p:txBody>
      </p:sp>
      <p:sp>
        <p:nvSpPr>
          <p:cNvPr id="130" name="Google Shape;130;p21"/>
          <p:cNvSpPr txBox="1"/>
          <p:nvPr/>
        </p:nvSpPr>
        <p:spPr>
          <a:xfrm>
            <a:off x="6404100" y="3019600"/>
            <a:ext cx="2614200" cy="145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positive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correct label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negative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correctly doesn’t assign label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incorrect label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misses a label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1317</Words>
  <Application>Microsoft Macintosh PowerPoint</Application>
  <PresentationFormat>On-screen Show (16:9)</PresentationFormat>
  <Paragraphs>157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 New Roman</vt:lpstr>
      <vt:lpstr>Simple Light</vt:lpstr>
      <vt:lpstr>Multilabel Text Classification using Transformers</vt:lpstr>
      <vt:lpstr>Outline</vt:lpstr>
      <vt:lpstr>Introduction</vt:lpstr>
      <vt:lpstr>Related Works</vt:lpstr>
      <vt:lpstr>Related Works cont.</vt:lpstr>
      <vt:lpstr>Problem Formulation</vt:lpstr>
      <vt:lpstr>Dataset Description</vt:lpstr>
      <vt:lpstr>Datasets</vt:lpstr>
      <vt:lpstr>Multilabel Classification</vt:lpstr>
      <vt:lpstr>Evaluation Metrics</vt:lpstr>
      <vt:lpstr>Preprocessing</vt:lpstr>
      <vt:lpstr>Preprocessing - Text Cleaning</vt:lpstr>
      <vt:lpstr>Algorithms</vt:lpstr>
      <vt:lpstr>Model Architecture</vt:lpstr>
      <vt:lpstr>Model Training</vt:lpstr>
      <vt:lpstr>Results - 6 Emotions + Neutral</vt:lpstr>
      <vt:lpstr>Results - 27 Emotions + Neutral</vt:lpstr>
      <vt:lpstr>Discussion</vt:lpstr>
      <vt:lpstr>Conclusion </vt:lpstr>
      <vt:lpstr>Future Work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Milano, Heather W</cp:lastModifiedBy>
  <cp:revision>18</cp:revision>
  <dcterms:modified xsi:type="dcterms:W3CDTF">2024-04-26T04:03:07Z</dcterms:modified>
</cp:coreProperties>
</file>